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14DCA8-6A35-42A1-B286-F5A56D0846D7}">
  <a:tblStyle styleId="{E114DCA8-6A35-42A1-B286-F5A56D0846D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eec4e7039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eec4e703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eec4e70397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eec4e70397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eec4e70397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ec4e7039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eec4e7039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5ddd3cc1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e65ddd3cc1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63ac36b6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e63ac36b6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56317641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ge56317641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65ddd3cc1_0_2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e65ddd3cc1_0_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65ddd3cc1_0_2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e65ddd3cc1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0.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433475"/>
            <a:ext cx="5369400" cy="1050900"/>
          </a:xfrm>
          <a:prstGeom prst="rect">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en-US"/>
              <a:t>Posting Approval Matrix       Design</a:t>
            </a:r>
            <a:endParaRPr/>
          </a:p>
        </p:txBody>
      </p:sp>
      <p:sp>
        <p:nvSpPr>
          <p:cNvPr id="166" name="Google Shape;166;p19"/>
          <p:cNvSpPr txBox="1"/>
          <p:nvPr>
            <p:ph idx="1" type="subTitle"/>
          </p:nvPr>
        </p:nvSpPr>
        <p:spPr>
          <a:xfrm>
            <a:off x="6257925" y="4359446"/>
            <a:ext cx="5369400" cy="9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35" name="Google Shape;235;p28"/>
          <p:cNvSpPr txBox="1"/>
          <p:nvPr>
            <p:ph idx="1" type="subTitle"/>
          </p:nvPr>
        </p:nvSpPr>
        <p:spPr>
          <a:xfrm>
            <a:off x="458700" y="1172175"/>
            <a:ext cx="11274600" cy="504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r>
              <a:rPr b="1" lang="en-US"/>
              <a:t>account_move_approval</a:t>
            </a:r>
            <a:endParaRPr b="1"/>
          </a:p>
          <a:p>
            <a:pPr indent="0" lvl="0" marL="0" rtl="0" algn="l">
              <a:lnSpc>
                <a:spcPct val="90000"/>
              </a:lnSpc>
              <a:spcBef>
                <a:spcPts val="0"/>
              </a:spcBef>
              <a:spcAft>
                <a:spcPts val="0"/>
              </a:spcAft>
              <a:buNone/>
            </a:pPr>
            <a:r>
              <a:t/>
            </a:r>
            <a:endParaRPr/>
          </a:p>
        </p:txBody>
      </p:sp>
      <p:sp>
        <p:nvSpPr>
          <p:cNvPr id="236" name="Google Shape;23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7" name="Google Shape;237;p28"/>
          <p:cNvGraphicFramePr/>
          <p:nvPr/>
        </p:nvGraphicFramePr>
        <p:xfrm>
          <a:off x="952500" y="1721100"/>
          <a:ext cx="3000000" cy="3000000"/>
        </p:xfrm>
        <a:graphic>
          <a:graphicData uri="http://schemas.openxmlformats.org/drawingml/2006/table">
            <a:tbl>
              <a:tblPr>
                <a:noFill/>
                <a:tableStyleId>{E114DCA8-6A35-42A1-B286-F5A56D0846D7}</a:tableStyleId>
              </a:tblPr>
              <a:tblGrid>
                <a:gridCol w="3429000"/>
                <a:gridCol w="3429000"/>
                <a:gridCol w="3429000"/>
              </a:tblGrid>
              <a:tr h="575925">
                <a:tc>
                  <a:txBody>
                    <a:bodyPr/>
                    <a:lstStyle/>
                    <a:p>
                      <a:pPr indent="0" lvl="0" marL="0" rtl="0" algn="l">
                        <a:spcBef>
                          <a:spcPts val="0"/>
                        </a:spcBef>
                        <a:spcAft>
                          <a:spcPts val="0"/>
                        </a:spcAft>
                        <a:buNone/>
                      </a:pPr>
                      <a:r>
                        <a:rPr lang="en-US" sz="1700">
                          <a:solidFill>
                            <a:schemeClr val="dk1"/>
                          </a:solidFill>
                        </a:rPr>
                        <a:t>Field</a:t>
                      </a:r>
                      <a:endParaRPr sz="1800">
                        <a:solidFill>
                          <a:schemeClr val="dk1"/>
                        </a:solidFill>
                        <a:highlight>
                          <a:srgbClr val="4A86E8"/>
                        </a:highlight>
                      </a:endParaRPr>
                    </a:p>
                  </a:txBody>
                  <a:tcPr marT="91425" marB="91425" marR="91425" marL="91425">
                    <a:solidFill>
                      <a:srgbClr val="A4C2F4"/>
                    </a:solidFill>
                  </a:tcPr>
                </a:tc>
                <a:tc>
                  <a:txBody>
                    <a:bodyPr/>
                    <a:lstStyle/>
                    <a:p>
                      <a:pPr indent="0" lvl="0" marL="0" rtl="0" algn="l">
                        <a:spcBef>
                          <a:spcPts val="0"/>
                        </a:spcBef>
                        <a:spcAft>
                          <a:spcPts val="0"/>
                        </a:spcAft>
                        <a:buNone/>
                      </a:pPr>
                      <a:r>
                        <a:rPr lang="en-US" sz="1600"/>
                        <a:t>Type</a:t>
                      </a:r>
                      <a:endParaRPr sz="1600"/>
                    </a:p>
                  </a:txBody>
                  <a:tcPr marT="91425" marB="91425" marR="91425" marL="91425">
                    <a:solidFill>
                      <a:srgbClr val="A4C2F4"/>
                    </a:solidFill>
                  </a:tcPr>
                </a:tc>
                <a:tc>
                  <a:txBody>
                    <a:bodyPr/>
                    <a:lstStyle/>
                    <a:p>
                      <a:pPr indent="0" lvl="0" marL="0" rtl="0" algn="l">
                        <a:spcBef>
                          <a:spcPts val="0"/>
                        </a:spcBef>
                        <a:spcAft>
                          <a:spcPts val="0"/>
                        </a:spcAft>
                        <a:buNone/>
                      </a:pPr>
                      <a:r>
                        <a:rPr lang="en-US" sz="1500"/>
                        <a:t>Descrption</a:t>
                      </a:r>
                      <a:endParaRPr sz="1500"/>
                    </a:p>
                  </a:txBody>
                  <a:tcPr marT="91425" marB="91425" marR="91425" marL="91425">
                    <a:solidFill>
                      <a:srgbClr val="A4C2F4"/>
                    </a:solidFill>
                  </a:tcPr>
                </a:tc>
              </a:tr>
              <a:tr h="575925">
                <a:tc>
                  <a:txBody>
                    <a:bodyPr/>
                    <a:lstStyle/>
                    <a:p>
                      <a:pPr indent="0" lvl="0" marL="0" rtl="0" algn="l">
                        <a:spcBef>
                          <a:spcPts val="0"/>
                        </a:spcBef>
                        <a:spcAft>
                          <a:spcPts val="0"/>
                        </a:spcAft>
                        <a:buNone/>
                      </a:pPr>
                      <a:r>
                        <a:rPr lang="en-US"/>
                        <a:t>ref</a:t>
                      </a:r>
                      <a:endParaRPr/>
                    </a:p>
                  </a:txBody>
                  <a:tcPr marT="91425" marB="91425" marR="91425" marL="91425"/>
                </a:tc>
                <a:tc>
                  <a:txBody>
                    <a:bodyPr/>
                    <a:lstStyle/>
                    <a:p>
                      <a:pPr indent="0" lvl="0" marL="0" rtl="0" algn="l">
                        <a:spcBef>
                          <a:spcPts val="0"/>
                        </a:spcBef>
                        <a:spcAft>
                          <a:spcPts val="0"/>
                        </a:spcAft>
                        <a:buNone/>
                      </a:pPr>
                      <a:r>
                        <a:rPr lang="en-US"/>
                        <a:t>char</a:t>
                      </a:r>
                      <a:endParaRPr/>
                    </a:p>
                  </a:txBody>
                  <a:tcPr marT="91425" marB="91425" marR="91425" marL="91425"/>
                </a:tc>
                <a:tc>
                  <a:txBody>
                    <a:bodyPr/>
                    <a:lstStyle/>
                    <a:p>
                      <a:pPr indent="0" lvl="0" marL="0" rtl="0" algn="l">
                        <a:spcBef>
                          <a:spcPts val="0"/>
                        </a:spcBef>
                        <a:spcAft>
                          <a:spcPts val="0"/>
                        </a:spcAft>
                        <a:buNone/>
                      </a:pPr>
                      <a:r>
                        <a:rPr lang="en-US"/>
                        <a:t>Journal entry reference</a:t>
                      </a:r>
                      <a:endParaRPr/>
                    </a:p>
                  </a:txBody>
                  <a:tcPr marT="91425" marB="91425" marR="91425" marL="91425"/>
                </a:tc>
              </a:tr>
              <a:tr h="575925">
                <a:tc>
                  <a:txBody>
                    <a:bodyPr/>
                    <a:lstStyle/>
                    <a:p>
                      <a:pPr indent="0" lvl="0" marL="0" rtl="0" algn="l">
                        <a:spcBef>
                          <a:spcPts val="0"/>
                        </a:spcBef>
                        <a:spcAft>
                          <a:spcPts val="0"/>
                        </a:spcAft>
                        <a:buNone/>
                      </a:pPr>
                      <a:r>
                        <a:rPr lang="en-US"/>
                        <a:t>deny_reason</a:t>
                      </a:r>
                      <a:endParaRPr/>
                    </a:p>
                  </a:txBody>
                  <a:tcPr marT="91425" marB="91425" marR="91425" marL="91425"/>
                </a:tc>
                <a:tc>
                  <a:txBody>
                    <a:bodyPr/>
                    <a:lstStyle/>
                    <a:p>
                      <a:pPr indent="0" lvl="0" marL="0" rtl="0" algn="l">
                        <a:spcBef>
                          <a:spcPts val="0"/>
                        </a:spcBef>
                        <a:spcAft>
                          <a:spcPts val="0"/>
                        </a:spcAft>
                        <a:buNone/>
                      </a:pPr>
                      <a:r>
                        <a:rPr lang="en-US"/>
                        <a:t>many2one</a:t>
                      </a:r>
                      <a:endParaRPr/>
                    </a:p>
                  </a:txBody>
                  <a:tcPr marT="91425" marB="91425" marR="91425" marL="91425"/>
                </a:tc>
                <a:tc>
                  <a:txBody>
                    <a:bodyPr/>
                    <a:lstStyle/>
                    <a:p>
                      <a:pPr indent="0" lvl="0" marL="0" rtl="0" algn="l">
                        <a:spcBef>
                          <a:spcPts val="0"/>
                        </a:spcBef>
                        <a:spcAft>
                          <a:spcPts val="0"/>
                        </a:spcAft>
                        <a:buNone/>
                      </a:pPr>
                      <a:r>
                        <a:rPr lang="en-US"/>
                        <a:t>Reason approval was denied</a:t>
                      </a:r>
                      <a:endParaRPr/>
                    </a:p>
                  </a:txBody>
                  <a:tcPr marT="91425" marB="91425" marR="91425" marL="91425"/>
                </a:tc>
              </a:tr>
              <a:tr h="643800">
                <a:tc>
                  <a:txBody>
                    <a:bodyPr/>
                    <a:lstStyle/>
                    <a:p>
                      <a:pPr indent="0" lvl="0" marL="0" rtl="0" algn="l">
                        <a:spcBef>
                          <a:spcPts val="0"/>
                        </a:spcBef>
                        <a:spcAft>
                          <a:spcPts val="0"/>
                        </a:spcAft>
                        <a:buNone/>
                      </a:pPr>
                      <a:r>
                        <a:rPr lang="en-US"/>
                        <a:t>move_id</a:t>
                      </a:r>
                      <a:endParaRPr/>
                    </a:p>
                  </a:txBody>
                  <a:tcPr marT="91425" marB="91425" marR="91425" marL="91425"/>
                </a:tc>
                <a:tc>
                  <a:txBody>
                    <a:bodyPr/>
                    <a:lstStyle/>
                    <a:p>
                      <a:pPr indent="0" lvl="0" marL="0" rtl="0" algn="l">
                        <a:spcBef>
                          <a:spcPts val="0"/>
                        </a:spcBef>
                        <a:spcAft>
                          <a:spcPts val="0"/>
                        </a:spcAft>
                        <a:buNone/>
                      </a:pPr>
                      <a:r>
                        <a:rPr lang="en-US"/>
                        <a:t>many2one</a:t>
                      </a:r>
                      <a:endParaRPr/>
                    </a:p>
                  </a:txBody>
                  <a:tcPr marT="91425" marB="91425" marR="91425" marL="91425"/>
                </a:tc>
                <a:tc>
                  <a:txBody>
                    <a:bodyPr/>
                    <a:lstStyle/>
                    <a:p>
                      <a:pPr indent="0" lvl="0" marL="0" rtl="0" algn="l">
                        <a:spcBef>
                          <a:spcPts val="0"/>
                        </a:spcBef>
                        <a:spcAft>
                          <a:spcPts val="0"/>
                        </a:spcAft>
                        <a:buNone/>
                      </a:pPr>
                      <a:r>
                        <a:rPr lang="en-US"/>
                        <a:t>Related journal entry</a:t>
                      </a:r>
                      <a:endParaRPr/>
                    </a:p>
                  </a:txBody>
                  <a:tcPr marT="91425" marB="91425" marR="91425" marL="91425"/>
                </a:tc>
              </a:tr>
              <a:tr h="643800">
                <a:tc>
                  <a:txBody>
                    <a:bodyPr/>
                    <a:lstStyle/>
                    <a:p>
                      <a:pPr indent="0" lvl="0" marL="0" rtl="0" algn="l">
                        <a:spcBef>
                          <a:spcPts val="0"/>
                        </a:spcBef>
                        <a:spcAft>
                          <a:spcPts val="0"/>
                        </a:spcAft>
                        <a:buNone/>
                      </a:pPr>
                      <a:r>
                        <a:rPr lang="en-US"/>
                        <a:t>confirm_uid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many2one</a:t>
                      </a:r>
                      <a:endParaRPr/>
                    </a:p>
                  </a:txBody>
                  <a:tcPr marT="91425" marB="91425" marR="91425" marL="91425"/>
                </a:tc>
                <a:tc>
                  <a:txBody>
                    <a:bodyPr/>
                    <a:lstStyle/>
                    <a:p>
                      <a:pPr indent="0" lvl="0" marL="0" rtl="0" algn="l">
                        <a:spcBef>
                          <a:spcPts val="0"/>
                        </a:spcBef>
                        <a:spcAft>
                          <a:spcPts val="0"/>
                        </a:spcAft>
                        <a:buNone/>
                      </a:pPr>
                      <a:r>
                        <a:rPr lang="en-US"/>
                        <a:t>who approved/ rejected the document</a:t>
                      </a:r>
                      <a:endParaRPr/>
                    </a:p>
                  </a:txBody>
                  <a:tcPr marT="91425" marB="91425" marR="91425" marL="91425"/>
                </a:tc>
              </a:tr>
              <a:tr h="643800">
                <a:tc>
                  <a:txBody>
                    <a:bodyPr/>
                    <a:lstStyle/>
                    <a:p>
                      <a:pPr indent="0" lvl="0" marL="0" rtl="0" algn="l">
                        <a:spcBef>
                          <a:spcPts val="0"/>
                        </a:spcBef>
                        <a:spcAft>
                          <a:spcPts val="0"/>
                        </a:spcAft>
                        <a:buNone/>
                      </a:pPr>
                      <a:r>
                        <a:rPr lang="en-US"/>
                        <a:t>journal_id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many2one</a:t>
                      </a:r>
                      <a:endParaRPr/>
                    </a:p>
                  </a:txBody>
                  <a:tcPr marT="91425" marB="91425" marR="91425" marL="91425"/>
                </a:tc>
                <a:tc>
                  <a:txBody>
                    <a:bodyPr/>
                    <a:lstStyle/>
                    <a:p>
                      <a:pPr indent="0" lvl="0" marL="0" rtl="0" algn="l">
                        <a:spcBef>
                          <a:spcPts val="0"/>
                        </a:spcBef>
                        <a:spcAft>
                          <a:spcPts val="0"/>
                        </a:spcAft>
                        <a:buNone/>
                      </a:pPr>
                      <a:r>
                        <a:rPr lang="en-US"/>
                        <a:t>Related journal entry attached journal</a:t>
                      </a:r>
                      <a:endParaRPr/>
                    </a:p>
                  </a:txBody>
                  <a:tcPr marT="91425" marB="91425" marR="91425" marL="91425"/>
                </a:tc>
              </a:tr>
              <a:tr h="643800">
                <a:tc>
                  <a:txBody>
                    <a:bodyPr/>
                    <a:lstStyle/>
                    <a:p>
                      <a:pPr indent="0" lvl="0" marL="0" rtl="0" algn="l">
                        <a:spcBef>
                          <a:spcPts val="0"/>
                        </a:spcBef>
                        <a:spcAft>
                          <a:spcPts val="0"/>
                        </a:spcAft>
                        <a:buNone/>
                      </a:pPr>
                      <a:r>
                        <a:rPr lang="en-US"/>
                        <a:t>amount</a:t>
                      </a:r>
                      <a:endParaRPr/>
                    </a:p>
                  </a:txBody>
                  <a:tcPr marT="91425" marB="91425" marR="91425" marL="91425"/>
                </a:tc>
                <a:tc>
                  <a:txBody>
                    <a:bodyPr/>
                    <a:lstStyle/>
                    <a:p>
                      <a:pPr indent="0" lvl="0" marL="0" rtl="0" algn="l">
                        <a:spcBef>
                          <a:spcPts val="0"/>
                        </a:spcBef>
                        <a:spcAft>
                          <a:spcPts val="0"/>
                        </a:spcAft>
                        <a:buNone/>
                      </a:pPr>
                      <a:r>
                        <a:rPr lang="en-US"/>
                        <a:t>float</a:t>
                      </a:r>
                      <a:endParaRPr/>
                    </a:p>
                  </a:txBody>
                  <a:tcPr marT="91425" marB="91425" marR="91425" marL="91425"/>
                </a:tc>
                <a:tc>
                  <a:txBody>
                    <a:bodyPr/>
                    <a:lstStyle/>
                    <a:p>
                      <a:pPr indent="0" lvl="0" marL="0" rtl="0" algn="l">
                        <a:spcBef>
                          <a:spcPts val="0"/>
                        </a:spcBef>
                        <a:spcAft>
                          <a:spcPts val="0"/>
                        </a:spcAft>
                        <a:buNone/>
                      </a:pPr>
                      <a:r>
                        <a:rPr lang="en-US"/>
                        <a:t>Related journal entry total amount</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Account Move Approval</a:t>
            </a:r>
            <a:endParaRPr/>
          </a:p>
        </p:txBody>
      </p:sp>
      <p:sp>
        <p:nvSpPr>
          <p:cNvPr id="244" name="Google Shape;244;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2400"/>
              <a:buFont typeface="Arial"/>
              <a:buNone/>
            </a:pPr>
            <a:r>
              <a:rPr lang="en-US"/>
              <a:t>    </a:t>
            </a:r>
            <a:r>
              <a:rPr b="1" lang="en-US"/>
              <a:t>account_move_approval</a:t>
            </a:r>
            <a:endParaRPr b="1"/>
          </a:p>
          <a:p>
            <a:pPr indent="0" lvl="0" marL="0" rtl="0" algn="l">
              <a:lnSpc>
                <a:spcPct val="115000"/>
              </a:lnSpc>
              <a:spcBef>
                <a:spcPts val="1000"/>
              </a:spcBef>
              <a:spcAft>
                <a:spcPts val="0"/>
              </a:spcAft>
              <a:buNone/>
            </a:pPr>
            <a:r>
              <a:rPr lang="en-US" sz="1800"/>
              <a:t>This table is responsible for the approval process.</a:t>
            </a:r>
            <a:endParaRPr sz="1800"/>
          </a:p>
          <a:p>
            <a:pPr indent="0" lvl="0" marL="0" rtl="0" algn="l">
              <a:lnSpc>
                <a:spcPct val="115000"/>
              </a:lnSpc>
              <a:spcBef>
                <a:spcPts val="1000"/>
              </a:spcBef>
              <a:spcAft>
                <a:spcPts val="0"/>
              </a:spcAft>
              <a:buNone/>
            </a:pPr>
            <a:r>
              <a:rPr lang="en-US" sz="1800"/>
              <a:t>It was necessitated by the need to reduce fields overload and computation on the already overloaded account.move table.</a:t>
            </a:r>
            <a:endParaRPr sz="1800"/>
          </a:p>
          <a:p>
            <a:pPr indent="0" lvl="0" marL="0" rtl="0" algn="l">
              <a:lnSpc>
                <a:spcPct val="115000"/>
              </a:lnSpc>
              <a:spcBef>
                <a:spcPts val="1000"/>
              </a:spcBef>
              <a:spcAft>
                <a:spcPts val="0"/>
              </a:spcAft>
              <a:buNone/>
            </a:pPr>
            <a:r>
              <a:rPr lang="en-US" sz="1800"/>
              <a:t>There is no create or edit options on this model since a record should be created automatically when a journal entry that requires approval is created and the journal entry creator is not among the approvers.</a:t>
            </a:r>
            <a:endParaRPr sz="1800"/>
          </a:p>
          <a:p>
            <a:pPr indent="0" lvl="0" marL="0" rtl="0" algn="l">
              <a:lnSpc>
                <a:spcPct val="115000"/>
              </a:lnSpc>
              <a:spcBef>
                <a:spcPts val="1000"/>
              </a:spcBef>
              <a:spcAft>
                <a:spcPts val="0"/>
              </a:spcAft>
              <a:buNone/>
            </a:pPr>
            <a:r>
              <a:rPr lang="en-US" sz="1800"/>
              <a:t>When the record is approved, the related journal entry is automatically posted, otherwise the journal entry remains in draft state and the user can send for re-approval if they made relevant changes that befits the documents approval.</a:t>
            </a:r>
            <a:endParaRPr sz="1800"/>
          </a:p>
          <a:p>
            <a:pPr indent="0" lvl="0" marL="0" rtl="0" algn="l">
              <a:lnSpc>
                <a:spcPct val="115000"/>
              </a:lnSpc>
              <a:spcBef>
                <a:spcPts val="1000"/>
              </a:spcBef>
              <a:spcAft>
                <a:spcPts val="0"/>
              </a:spcAft>
              <a:buNone/>
            </a:pPr>
            <a:r>
              <a:rPr lang="en-US" sz="1800"/>
              <a:t>If document is rejected, a popup wizard appears that asks the approver to provide a deny reason that can be used as an actionable item for the journal entry creator</a:t>
            </a:r>
            <a:endParaRPr sz="1800"/>
          </a:p>
        </p:txBody>
      </p:sp>
      <p:sp>
        <p:nvSpPr>
          <p:cNvPr id="245" name="Google Shape;245;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1" name="Google Shape;251;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52" name="Google Shape;252;p30"/>
          <p:cNvSpPr txBox="1"/>
          <p:nvPr>
            <p:ph idx="1" type="subTitle"/>
          </p:nvPr>
        </p:nvSpPr>
        <p:spPr>
          <a:xfrm>
            <a:off x="390025" y="1092025"/>
            <a:ext cx="11274600" cy="530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account_move_approval</a:t>
            </a:r>
            <a:endParaRPr/>
          </a:p>
          <a:p>
            <a:pPr indent="0" lvl="0" marL="0" rtl="0" algn="l">
              <a:lnSpc>
                <a:spcPct val="90000"/>
              </a:lnSpc>
              <a:spcBef>
                <a:spcPts val="0"/>
              </a:spcBef>
              <a:spcAft>
                <a:spcPts val="0"/>
              </a:spcAft>
              <a:buNone/>
            </a:pPr>
            <a:r>
              <a:t/>
            </a:r>
            <a:endParaRPr/>
          </a:p>
        </p:txBody>
      </p:sp>
      <p:sp>
        <p:nvSpPr>
          <p:cNvPr id="253" name="Google Shape;253;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4" name="Google Shape;254;p30"/>
          <p:cNvGraphicFramePr/>
          <p:nvPr/>
        </p:nvGraphicFramePr>
        <p:xfrm>
          <a:off x="883825" y="1666325"/>
          <a:ext cx="3000000" cy="3000000"/>
        </p:xfrm>
        <a:graphic>
          <a:graphicData uri="http://schemas.openxmlformats.org/drawingml/2006/table">
            <a:tbl>
              <a:tblPr>
                <a:noFill/>
                <a:tableStyleId>{E114DCA8-6A35-42A1-B286-F5A56D0846D7}</a:tableStyleId>
              </a:tblPr>
              <a:tblGrid>
                <a:gridCol w="3429000"/>
                <a:gridCol w="3429000"/>
                <a:gridCol w="3429000"/>
              </a:tblGrid>
              <a:tr h="575925">
                <a:tc>
                  <a:txBody>
                    <a:bodyPr/>
                    <a:lstStyle/>
                    <a:p>
                      <a:pPr indent="0" lvl="0" marL="0" rtl="0" algn="l">
                        <a:spcBef>
                          <a:spcPts val="0"/>
                        </a:spcBef>
                        <a:spcAft>
                          <a:spcPts val="0"/>
                        </a:spcAft>
                        <a:buNone/>
                      </a:pPr>
                      <a:r>
                        <a:rPr lang="en-US" sz="1700">
                          <a:solidFill>
                            <a:schemeClr val="dk1"/>
                          </a:solidFill>
                        </a:rPr>
                        <a:t>Field</a:t>
                      </a:r>
                      <a:endParaRPr sz="1800">
                        <a:solidFill>
                          <a:schemeClr val="dk1"/>
                        </a:solidFill>
                        <a:highlight>
                          <a:srgbClr val="4A86E8"/>
                        </a:highlight>
                      </a:endParaRPr>
                    </a:p>
                  </a:txBody>
                  <a:tcPr marT="91425" marB="91425" marR="91425" marL="91425">
                    <a:solidFill>
                      <a:srgbClr val="A4C2F4"/>
                    </a:solidFill>
                  </a:tcPr>
                </a:tc>
                <a:tc>
                  <a:txBody>
                    <a:bodyPr/>
                    <a:lstStyle/>
                    <a:p>
                      <a:pPr indent="0" lvl="0" marL="0" rtl="0" algn="l">
                        <a:spcBef>
                          <a:spcPts val="0"/>
                        </a:spcBef>
                        <a:spcAft>
                          <a:spcPts val="0"/>
                        </a:spcAft>
                        <a:buNone/>
                      </a:pPr>
                      <a:r>
                        <a:rPr lang="en-US" sz="1600"/>
                        <a:t>Type</a:t>
                      </a:r>
                      <a:endParaRPr sz="1600"/>
                    </a:p>
                  </a:txBody>
                  <a:tcPr marT="91425" marB="91425" marR="91425" marL="91425">
                    <a:solidFill>
                      <a:srgbClr val="A4C2F4"/>
                    </a:solidFill>
                  </a:tcPr>
                </a:tc>
                <a:tc>
                  <a:txBody>
                    <a:bodyPr/>
                    <a:lstStyle/>
                    <a:p>
                      <a:pPr indent="0" lvl="0" marL="0" rtl="0" algn="l">
                        <a:spcBef>
                          <a:spcPts val="0"/>
                        </a:spcBef>
                        <a:spcAft>
                          <a:spcPts val="0"/>
                        </a:spcAft>
                        <a:buNone/>
                      </a:pPr>
                      <a:r>
                        <a:rPr lang="en-US" sz="1500"/>
                        <a:t>Descrption</a:t>
                      </a:r>
                      <a:endParaRPr sz="1500"/>
                    </a:p>
                  </a:txBody>
                  <a:tcPr marT="91425" marB="91425" marR="91425" marL="91425">
                    <a:solidFill>
                      <a:srgbClr val="A4C2F4"/>
                    </a:solidFill>
                  </a:tcPr>
                </a:tc>
              </a:tr>
              <a:tr h="643800">
                <a:tc>
                  <a:txBody>
                    <a:bodyPr/>
                    <a:lstStyle/>
                    <a:p>
                      <a:pPr indent="0" lvl="0" marL="0" rtl="0" algn="l">
                        <a:spcBef>
                          <a:spcPts val="0"/>
                        </a:spcBef>
                        <a:spcAft>
                          <a:spcPts val="0"/>
                        </a:spcAft>
                        <a:buNone/>
                      </a:pPr>
                      <a:r>
                        <a:rPr lang="en-US"/>
                        <a:t>currency_id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many2one</a:t>
                      </a:r>
                      <a:endParaRPr/>
                    </a:p>
                  </a:txBody>
                  <a:tcPr marT="91425" marB="91425" marR="91425" marL="91425"/>
                </a:tc>
                <a:tc>
                  <a:txBody>
                    <a:bodyPr/>
                    <a:lstStyle/>
                    <a:p>
                      <a:pPr indent="0" lvl="0" marL="0" rtl="0" algn="l">
                        <a:spcBef>
                          <a:spcPts val="0"/>
                        </a:spcBef>
                        <a:spcAft>
                          <a:spcPts val="0"/>
                        </a:spcAft>
                        <a:buNone/>
                      </a:pPr>
                      <a:r>
                        <a:rPr lang="en-US"/>
                        <a:t>Related journal entry currency</a:t>
                      </a:r>
                      <a:endParaRPr/>
                    </a:p>
                  </a:txBody>
                  <a:tcPr marT="91425" marB="91425" marR="91425" marL="91425"/>
                </a:tc>
              </a:tr>
              <a:tr h="643800">
                <a:tc>
                  <a:txBody>
                    <a:bodyPr/>
                    <a:lstStyle/>
                    <a:p>
                      <a:pPr indent="0" lvl="0" marL="0" rtl="0" algn="l">
                        <a:spcBef>
                          <a:spcPts val="0"/>
                        </a:spcBef>
                        <a:spcAft>
                          <a:spcPts val="0"/>
                        </a:spcAft>
                        <a:buNone/>
                      </a:pPr>
                      <a:r>
                        <a:rPr lang="en-US"/>
                        <a:t>date_invoice</a:t>
                      </a:r>
                      <a:endParaRPr/>
                    </a:p>
                  </a:txBody>
                  <a:tcPr marT="91425" marB="91425" marR="91425" marL="91425"/>
                </a:tc>
                <a:tc>
                  <a:txBody>
                    <a:bodyPr/>
                    <a:lstStyle/>
                    <a:p>
                      <a:pPr indent="0" lvl="0" marL="0" rtl="0" algn="l">
                        <a:spcBef>
                          <a:spcPts val="0"/>
                        </a:spcBef>
                        <a:spcAft>
                          <a:spcPts val="0"/>
                        </a:spcAft>
                        <a:buNone/>
                      </a:pPr>
                      <a:r>
                        <a:rPr lang="en-US"/>
                        <a:t>date</a:t>
                      </a:r>
                      <a:endParaRPr/>
                    </a:p>
                  </a:txBody>
                  <a:tcPr marT="91425" marB="91425" marR="91425" marL="91425"/>
                </a:tc>
                <a:tc>
                  <a:txBody>
                    <a:bodyPr/>
                    <a:lstStyle/>
                    <a:p>
                      <a:pPr indent="0" lvl="0" marL="0" rtl="0" algn="l">
                        <a:spcBef>
                          <a:spcPts val="0"/>
                        </a:spcBef>
                        <a:spcAft>
                          <a:spcPts val="0"/>
                        </a:spcAft>
                        <a:buNone/>
                      </a:pPr>
                      <a:r>
                        <a:rPr lang="en-US"/>
                        <a:t>Related journal entry invoice date</a:t>
                      </a:r>
                      <a:endParaRPr/>
                    </a:p>
                  </a:txBody>
                  <a:tcPr marT="91425" marB="91425" marR="91425" marL="91425"/>
                </a:tc>
              </a:tr>
              <a:tr h="643800">
                <a:tc>
                  <a:txBody>
                    <a:bodyPr/>
                    <a:lstStyle/>
                    <a:p>
                      <a:pPr indent="0" lvl="0" marL="0" rtl="0" algn="l">
                        <a:spcBef>
                          <a:spcPts val="0"/>
                        </a:spcBef>
                        <a:spcAft>
                          <a:spcPts val="0"/>
                        </a:spcAft>
                        <a:buNone/>
                      </a:pPr>
                      <a:r>
                        <a:rPr lang="en-US"/>
                        <a:t>date_approve</a:t>
                      </a:r>
                      <a:endParaRPr/>
                    </a:p>
                  </a:txBody>
                  <a:tcPr marT="91425" marB="91425" marR="91425" marL="91425"/>
                </a:tc>
                <a:tc>
                  <a:txBody>
                    <a:bodyPr/>
                    <a:lstStyle/>
                    <a:p>
                      <a:pPr indent="0" lvl="0" marL="0" rtl="0" algn="l">
                        <a:spcBef>
                          <a:spcPts val="0"/>
                        </a:spcBef>
                        <a:spcAft>
                          <a:spcPts val="0"/>
                        </a:spcAft>
                        <a:buNone/>
                      </a:pPr>
                      <a:r>
                        <a:rPr lang="en-US"/>
                        <a:t>date</a:t>
                      </a:r>
                      <a:endParaRPr/>
                    </a:p>
                  </a:txBody>
                  <a:tcPr marT="91425" marB="91425" marR="91425" marL="91425"/>
                </a:tc>
                <a:tc>
                  <a:txBody>
                    <a:bodyPr/>
                    <a:lstStyle/>
                    <a:p>
                      <a:pPr indent="0" lvl="0" marL="0" rtl="0" algn="l">
                        <a:spcBef>
                          <a:spcPts val="0"/>
                        </a:spcBef>
                        <a:spcAft>
                          <a:spcPts val="0"/>
                        </a:spcAft>
                        <a:buNone/>
                      </a:pPr>
                      <a:r>
                        <a:rPr lang="en-US"/>
                        <a:t>Date document is approved</a:t>
                      </a:r>
                      <a:endParaRPr/>
                    </a:p>
                  </a:txBody>
                  <a:tcPr marT="91425" marB="91425" marR="91425" marL="91425"/>
                </a:tc>
              </a:tr>
              <a:tr h="643800">
                <a:tc>
                  <a:txBody>
                    <a:bodyPr/>
                    <a:lstStyle/>
                    <a:p>
                      <a:pPr indent="0" lvl="0" marL="0" rtl="0" algn="l">
                        <a:spcBef>
                          <a:spcPts val="0"/>
                        </a:spcBef>
                        <a:spcAft>
                          <a:spcPts val="0"/>
                        </a:spcAft>
                        <a:buNone/>
                      </a:pPr>
                      <a:r>
                        <a:rPr lang="en-US"/>
                        <a:t>move_state</a:t>
                      </a:r>
                      <a:endParaRPr/>
                    </a:p>
                  </a:txBody>
                  <a:tcPr marT="91425" marB="91425" marR="91425" marL="91425"/>
                </a:tc>
                <a:tc>
                  <a:txBody>
                    <a:bodyPr/>
                    <a:lstStyle/>
                    <a:p>
                      <a:pPr indent="0" lvl="0" marL="0" rtl="0" algn="l">
                        <a:spcBef>
                          <a:spcPts val="0"/>
                        </a:spcBef>
                        <a:spcAft>
                          <a:spcPts val="0"/>
                        </a:spcAft>
                        <a:buNone/>
                      </a:pPr>
                      <a:r>
                        <a:rPr lang="en-US"/>
                        <a:t>selection(draft,approved,rejected)</a:t>
                      </a:r>
                      <a:endParaRPr/>
                    </a:p>
                  </a:txBody>
                  <a:tcPr marT="91425" marB="91425" marR="91425" marL="91425"/>
                </a:tc>
                <a:tc>
                  <a:txBody>
                    <a:bodyPr/>
                    <a:lstStyle/>
                    <a:p>
                      <a:pPr indent="0" lvl="0" marL="0" rtl="0" algn="l">
                        <a:spcBef>
                          <a:spcPts val="0"/>
                        </a:spcBef>
                        <a:spcAft>
                          <a:spcPts val="0"/>
                        </a:spcAft>
                        <a:buNone/>
                      </a:pPr>
                      <a:r>
                        <a:rPr lang="en-US"/>
                        <a:t>Related journal entry state</a:t>
                      </a:r>
                      <a:endParaRPr/>
                    </a:p>
                  </a:txBody>
                  <a:tcPr marT="91425" marB="91425" marR="91425" marL="91425"/>
                </a:tc>
              </a:tr>
              <a:tr h="643800">
                <a:tc>
                  <a:txBody>
                    <a:bodyPr/>
                    <a:lstStyle/>
                    <a:p>
                      <a:pPr indent="0" lvl="0" marL="0" rtl="0" algn="l">
                        <a:spcBef>
                          <a:spcPts val="0"/>
                        </a:spcBef>
                        <a:spcAft>
                          <a:spcPts val="0"/>
                        </a:spcAft>
                        <a:buNone/>
                      </a:pPr>
                      <a:r>
                        <a:rPr lang="en-US"/>
                        <a:t>can_approve</a:t>
                      </a:r>
                      <a:endParaRPr/>
                    </a:p>
                  </a:txBody>
                  <a:tcPr marT="91425" marB="91425" marR="91425" marL="91425"/>
                </a:tc>
                <a:tc>
                  <a:txBody>
                    <a:bodyPr/>
                    <a:lstStyle/>
                    <a:p>
                      <a:pPr indent="0" lvl="0" marL="0" rtl="0" algn="l">
                        <a:spcBef>
                          <a:spcPts val="0"/>
                        </a:spcBef>
                        <a:spcAft>
                          <a:spcPts val="0"/>
                        </a:spcAft>
                        <a:buNone/>
                      </a:pPr>
                      <a:r>
                        <a:rPr lang="en-US"/>
                        <a:t>boolean</a:t>
                      </a:r>
                      <a:endParaRPr/>
                    </a:p>
                  </a:txBody>
                  <a:tcPr marT="91425" marB="91425" marR="91425" marL="91425"/>
                </a:tc>
                <a:tc>
                  <a:txBody>
                    <a:bodyPr/>
                    <a:lstStyle/>
                    <a:p>
                      <a:pPr indent="0" lvl="0" marL="0" rtl="0" algn="l">
                        <a:spcBef>
                          <a:spcPts val="0"/>
                        </a:spcBef>
                        <a:spcAft>
                          <a:spcPts val="0"/>
                        </a:spcAft>
                        <a:buNone/>
                      </a:pPr>
                      <a:r>
                        <a:rPr lang="en-US"/>
                        <a:t>Checks if current logged in user is among the approvers in the journal rules</a:t>
                      </a:r>
                      <a:endParaRPr/>
                    </a:p>
                  </a:txBody>
                  <a:tcPr marT="91425" marB="91425" marR="91425" marL="91425"/>
                </a:tc>
              </a:tr>
              <a:tr h="357575">
                <a:tc>
                  <a:txBody>
                    <a:bodyPr/>
                    <a:lstStyle/>
                    <a:p>
                      <a:pPr indent="0" lvl="0" marL="0" rtl="0" algn="l">
                        <a:spcBef>
                          <a:spcPts val="0"/>
                        </a:spcBef>
                        <a:spcAft>
                          <a:spcPts val="0"/>
                        </a:spcAft>
                        <a:buNone/>
                      </a:pPr>
                      <a:r>
                        <a:rPr lang="en-US"/>
                        <a:t>sent_for_reapproval</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boolean</a:t>
                      </a:r>
                      <a:endParaRPr/>
                    </a:p>
                  </a:txBody>
                  <a:tcPr marT="91425" marB="91425" marR="91425" marL="91425"/>
                </a:tc>
                <a:tc>
                  <a:txBody>
                    <a:bodyPr/>
                    <a:lstStyle/>
                    <a:p>
                      <a:pPr indent="0" lvl="0" marL="0" rtl="0" algn="l">
                        <a:spcBef>
                          <a:spcPts val="0"/>
                        </a:spcBef>
                        <a:spcAft>
                          <a:spcPts val="0"/>
                        </a:spcAft>
                        <a:buNone/>
                      </a:pPr>
                      <a:r>
                        <a:rPr lang="en-US"/>
                        <a:t>Checks if an approval request has already been sent to approvers</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0" name="Google Shape;26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Affected Existing models</a:t>
            </a:r>
            <a:endParaRPr/>
          </a:p>
        </p:txBody>
      </p:sp>
      <p:sp>
        <p:nvSpPr>
          <p:cNvPr id="261" name="Google Shape;261;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t/>
            </a:r>
            <a:endParaRPr b="1"/>
          </a:p>
          <a:p>
            <a:pPr indent="0" lvl="0" marL="0" rtl="0" algn="l">
              <a:lnSpc>
                <a:spcPct val="150000"/>
              </a:lnSpc>
              <a:spcBef>
                <a:spcPts val="1000"/>
              </a:spcBef>
              <a:spcAft>
                <a:spcPts val="0"/>
              </a:spcAft>
              <a:buNone/>
            </a:pPr>
            <a:r>
              <a:rPr b="1" lang="en-US"/>
              <a:t>Journal Model (account.journal)</a:t>
            </a:r>
            <a:endParaRPr b="1"/>
          </a:p>
          <a:p>
            <a:pPr indent="-342900" lvl="0" marL="457200" rtl="0" algn="l">
              <a:lnSpc>
                <a:spcPct val="150000"/>
              </a:lnSpc>
              <a:spcBef>
                <a:spcPts val="1000"/>
              </a:spcBef>
              <a:spcAft>
                <a:spcPts val="0"/>
              </a:spcAft>
              <a:buSzPts val="1800"/>
              <a:buChar char="●"/>
            </a:pPr>
            <a:r>
              <a:rPr lang="en-US" sz="1800"/>
              <a:t>Add a boolean field (requires_approval) to speed up journal entry operations.</a:t>
            </a:r>
            <a:endParaRPr sz="1800"/>
          </a:p>
          <a:p>
            <a:pPr indent="-342900" lvl="0" marL="457200" rtl="0" algn="l">
              <a:lnSpc>
                <a:spcPct val="150000"/>
              </a:lnSpc>
              <a:spcBef>
                <a:spcPts val="0"/>
              </a:spcBef>
              <a:spcAft>
                <a:spcPts val="0"/>
              </a:spcAft>
              <a:buSzPts val="1800"/>
              <a:buChar char="●"/>
            </a:pPr>
            <a:r>
              <a:rPr lang="en-US" sz="1800"/>
              <a:t>The field is computed everytime the journal is removed from the journal_ids field in the account_matrix_rules table.</a:t>
            </a:r>
            <a:endParaRPr sz="1800"/>
          </a:p>
          <a:p>
            <a:pPr indent="-342900" lvl="0" marL="457200" rtl="0" algn="l">
              <a:lnSpc>
                <a:spcPct val="150000"/>
              </a:lnSpc>
              <a:spcBef>
                <a:spcPts val="0"/>
              </a:spcBef>
              <a:spcAft>
                <a:spcPts val="0"/>
              </a:spcAft>
              <a:buSzPts val="1800"/>
              <a:buChar char="●"/>
            </a:pPr>
            <a:r>
              <a:rPr lang="en-US" sz="1800"/>
              <a:t>validation - journal cannot be added in more than one rule</a:t>
            </a:r>
            <a:endParaRPr sz="1800"/>
          </a:p>
          <a:p>
            <a:pPr indent="-342900" lvl="0" marL="457200" rtl="0" algn="l">
              <a:lnSpc>
                <a:spcPct val="150000"/>
              </a:lnSpc>
              <a:spcBef>
                <a:spcPts val="0"/>
              </a:spcBef>
              <a:spcAft>
                <a:spcPts val="0"/>
              </a:spcAft>
              <a:buSzPts val="1800"/>
              <a:buChar char="●"/>
            </a:pPr>
            <a:r>
              <a:rPr lang="en-US" sz="1800"/>
              <a:t>Adds a lock journal field (selection options = (open, locked, conditional lock)</a:t>
            </a:r>
            <a:endParaRPr sz="1800"/>
          </a:p>
          <a:p>
            <a:pPr indent="-342900" lvl="0" marL="457200" rtl="0" algn="l">
              <a:lnSpc>
                <a:spcPct val="150000"/>
              </a:lnSpc>
              <a:spcBef>
                <a:spcPts val="0"/>
              </a:spcBef>
              <a:spcAft>
                <a:spcPts val="0"/>
              </a:spcAft>
              <a:buSzPts val="1800"/>
              <a:buChar char="●"/>
            </a:pPr>
            <a:r>
              <a:rPr lang="en-US" sz="1800"/>
              <a:t>Lock domain field - If lock journal is conditional, a domain field to define the condition for locking</a:t>
            </a:r>
            <a:endParaRPr sz="1800"/>
          </a:p>
        </p:txBody>
      </p:sp>
      <p:sp>
        <p:nvSpPr>
          <p:cNvPr id="262" name="Google Shape;26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8" name="Google Shape;268;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Affected Existing models</a:t>
            </a:r>
            <a:endParaRPr/>
          </a:p>
        </p:txBody>
      </p:sp>
      <p:sp>
        <p:nvSpPr>
          <p:cNvPr id="269" name="Google Shape;269;p3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50000"/>
              </a:lnSpc>
              <a:spcBef>
                <a:spcPts val="1000"/>
              </a:spcBef>
              <a:spcAft>
                <a:spcPts val="0"/>
              </a:spcAft>
              <a:buNone/>
            </a:pPr>
            <a:r>
              <a:rPr b="1" lang="en-US"/>
              <a:t>Journal Entry Model (account.move)</a:t>
            </a:r>
            <a:endParaRPr b="1"/>
          </a:p>
          <a:p>
            <a:pPr indent="-342900" lvl="0" marL="457200" rtl="0" algn="l">
              <a:lnSpc>
                <a:spcPct val="150000"/>
              </a:lnSpc>
              <a:spcBef>
                <a:spcPts val="1000"/>
              </a:spcBef>
              <a:spcAft>
                <a:spcPts val="0"/>
              </a:spcAft>
              <a:buSzPts val="1800"/>
              <a:buChar char="●"/>
            </a:pPr>
            <a:r>
              <a:rPr lang="en-US" sz="1800"/>
              <a:t>approval_move_id - to specify the related approval document.</a:t>
            </a:r>
            <a:endParaRPr sz="1800"/>
          </a:p>
          <a:p>
            <a:pPr indent="-342900" lvl="0" marL="457200" rtl="0" algn="l">
              <a:lnSpc>
                <a:spcPct val="150000"/>
              </a:lnSpc>
              <a:spcBef>
                <a:spcPts val="0"/>
              </a:spcBef>
              <a:spcAft>
                <a:spcPts val="0"/>
              </a:spcAft>
              <a:buSzPts val="1800"/>
              <a:buChar char="●"/>
            </a:pPr>
            <a:r>
              <a:rPr lang="en-US" sz="1800"/>
              <a:t>If attached journal requires approval and current logged in user is not among the journal entry approvers, an approval record is created in the aaccount_move_approval table and email notifications are sent to all approvers.</a:t>
            </a:r>
            <a:endParaRPr sz="1800"/>
          </a:p>
          <a:p>
            <a:pPr indent="-342900" lvl="0" marL="457200" rtl="0" algn="l">
              <a:lnSpc>
                <a:spcPct val="150000"/>
              </a:lnSpc>
              <a:spcBef>
                <a:spcPts val="0"/>
              </a:spcBef>
              <a:spcAft>
                <a:spcPts val="0"/>
              </a:spcAft>
              <a:buSzPts val="1800"/>
              <a:buChar char="●"/>
            </a:pPr>
            <a:r>
              <a:rPr lang="en-US" sz="1800"/>
              <a:t>Otherwise if current logged in user is among approvers, no approval record is created and user can post document</a:t>
            </a:r>
            <a:endParaRPr sz="1800"/>
          </a:p>
          <a:p>
            <a:pPr indent="0" lvl="0" marL="0" rtl="0" algn="l">
              <a:lnSpc>
                <a:spcPct val="150000"/>
              </a:lnSpc>
              <a:spcBef>
                <a:spcPts val="1000"/>
              </a:spcBef>
              <a:spcAft>
                <a:spcPts val="0"/>
              </a:spcAft>
              <a:buNone/>
            </a:pPr>
            <a:r>
              <a:t/>
            </a:r>
            <a:endParaRPr/>
          </a:p>
        </p:txBody>
      </p:sp>
      <p:sp>
        <p:nvSpPr>
          <p:cNvPr id="270" name="Google Shape;270;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ctr" bIns="45700" lIns="91425" spcFirstLastPara="1" rIns="91425" wrap="square" tIns="45700">
            <a:noAutofit/>
          </a:bodyPr>
          <a:lstStyle/>
          <a:p>
            <a:pPr indent="0" lvl="0" marL="0" rtl="0" algn="ctr">
              <a:lnSpc>
                <a:spcPct val="150000"/>
              </a:lnSpc>
              <a:spcBef>
                <a:spcPts val="1000"/>
              </a:spcBef>
              <a:spcAft>
                <a:spcPts val="1000"/>
              </a:spcAft>
              <a:buNone/>
            </a:pPr>
            <a:r>
              <a:rPr lang="en-US" sz="2200"/>
              <a:t>Enable approval levels for manually created journal entr</a:t>
            </a:r>
            <a:r>
              <a:rPr lang="en-US" sz="2200"/>
              <a:t>ies.</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Problem State</a:t>
            </a:r>
            <a:r>
              <a:rPr lang="en-US"/>
              <a:t>ment</a:t>
            </a:r>
            <a:endParaRPr/>
          </a:p>
        </p:txBody>
      </p:sp>
      <p:sp>
        <p:nvSpPr>
          <p:cNvPr id="178" name="Google Shape;178;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361950" lvl="0" marL="457200" rtl="0" algn="l">
              <a:lnSpc>
                <a:spcPct val="200000"/>
              </a:lnSpc>
              <a:spcBef>
                <a:spcPts val="0"/>
              </a:spcBef>
              <a:spcAft>
                <a:spcPts val="0"/>
              </a:spcAft>
              <a:buSzPts val="2100"/>
              <a:buChar char="●"/>
            </a:pPr>
            <a:r>
              <a:rPr lang="en-US" sz="2100"/>
              <a:t>Manual Journal entries need approval levels before being posted to prevent inaccurate </a:t>
            </a:r>
            <a:r>
              <a:rPr lang="en-US" sz="2100"/>
              <a:t>bookkeeping</a:t>
            </a:r>
            <a:r>
              <a:rPr lang="en-US" sz="2100"/>
              <a:t>.</a:t>
            </a:r>
            <a:endParaRPr sz="2100"/>
          </a:p>
          <a:p>
            <a:pPr indent="-361950" lvl="0" marL="457200" rtl="0" algn="l">
              <a:lnSpc>
                <a:spcPct val="200000"/>
              </a:lnSpc>
              <a:spcBef>
                <a:spcPts val="0"/>
              </a:spcBef>
              <a:spcAft>
                <a:spcPts val="0"/>
              </a:spcAft>
              <a:buSzPts val="2100"/>
              <a:buChar char="●"/>
            </a:pPr>
            <a:r>
              <a:rPr lang="en-US" sz="2100"/>
              <a:t>Specified journals will have approval levels that have to be satisfied before a journal entry is posted.</a:t>
            </a:r>
            <a:endParaRPr sz="2100"/>
          </a:p>
          <a:p>
            <a:pPr indent="-361950" lvl="0" marL="457200" rtl="0" algn="l">
              <a:lnSpc>
                <a:spcPct val="200000"/>
              </a:lnSpc>
              <a:spcBef>
                <a:spcPts val="0"/>
              </a:spcBef>
              <a:spcAft>
                <a:spcPts val="0"/>
              </a:spcAft>
              <a:buSzPts val="2100"/>
              <a:buChar char="●"/>
            </a:pPr>
            <a:r>
              <a:rPr lang="en-US" sz="2100"/>
              <a:t>The approval levels will also be enabled, should there be rules preventing posting of entries if the amount surpasses a set threshold.</a:t>
            </a:r>
            <a:endParaRPr sz="21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Proposed Solution</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None/>
            </a:pPr>
            <a:r>
              <a:t/>
            </a:r>
            <a:endParaRPr sz="1800">
              <a:latin typeface="Nunito SemiBold"/>
              <a:ea typeface="Nunito SemiBold"/>
              <a:cs typeface="Nunito SemiBold"/>
              <a:sym typeface="Nunito SemiBold"/>
            </a:endParaRPr>
          </a:p>
          <a:p>
            <a:pPr indent="0" lvl="0" marL="0" rtl="0" algn="l">
              <a:lnSpc>
                <a:spcPct val="200000"/>
              </a:lnSpc>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lnSpc>
                <a:spcPct val="200000"/>
              </a:lnSpc>
              <a:spcBef>
                <a:spcPts val="0"/>
              </a:spcBef>
              <a:spcAft>
                <a:spcPts val="0"/>
              </a:spcAft>
              <a:buSzPts val="1800"/>
              <a:buChar char="●"/>
            </a:pPr>
            <a:r>
              <a:rPr lang="en-US" sz="1800">
                <a:latin typeface="Nunito SemiBold"/>
                <a:ea typeface="Nunito SemiBold"/>
                <a:cs typeface="Nunito SemiBold"/>
                <a:sym typeface="Nunito SemiBold"/>
              </a:rPr>
              <a:t>Create the Process where we can select one or Multiple Journal for which we need to have similar approval Process. [We can create multiple such records]</a:t>
            </a:r>
            <a:endParaRPr sz="1800">
              <a:latin typeface="Nunito SemiBold"/>
              <a:ea typeface="Nunito SemiBold"/>
              <a:cs typeface="Nunito SemiBold"/>
              <a:sym typeface="Nunito SemiBold"/>
            </a:endParaRPr>
          </a:p>
          <a:p>
            <a:pPr indent="-342900" lvl="0" marL="457200" rtl="0" algn="l">
              <a:lnSpc>
                <a:spcPct val="200000"/>
              </a:lnSpc>
              <a:spcBef>
                <a:spcPts val="0"/>
              </a:spcBef>
              <a:spcAft>
                <a:spcPts val="0"/>
              </a:spcAft>
              <a:buSzPts val="1800"/>
              <a:buChar char="●"/>
            </a:pPr>
            <a:r>
              <a:rPr lang="en-US" sz="1800">
                <a:latin typeface="Nunito SemiBold"/>
                <a:ea typeface="Nunito SemiBold"/>
                <a:cs typeface="Nunito SemiBold"/>
                <a:sym typeface="Nunito SemiBold"/>
              </a:rPr>
              <a:t>In the Same Record we can add the approvers - the document can only be approved by a user listed in the approvers, no sequence is required.</a:t>
            </a:r>
            <a:endParaRPr sz="1800">
              <a:latin typeface="Nunito SemiBold"/>
              <a:ea typeface="Nunito SemiBold"/>
              <a:cs typeface="Nunito SemiBold"/>
              <a:sym typeface="Nunito SemiBold"/>
            </a:endParaRPr>
          </a:p>
          <a:p>
            <a:pPr indent="-342900" lvl="0" marL="457200" rtl="0" algn="l">
              <a:lnSpc>
                <a:spcPct val="200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Add all approvers and the user as journal entry followers so that they can be notified of document changes.</a:t>
            </a:r>
            <a:endParaRPr sz="1800">
              <a:latin typeface="Nunito SemiBold"/>
              <a:ea typeface="Nunito SemiBold"/>
              <a:cs typeface="Nunito SemiBold"/>
              <a:sym typeface="Nunito SemiBold"/>
            </a:endParaRPr>
          </a:p>
          <a:p>
            <a:pPr indent="-342900" lvl="0" marL="457200" rtl="0" algn="l">
              <a:lnSpc>
                <a:spcPct val="200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Add email notifications, when an action is required on the document</a:t>
            </a:r>
            <a:endParaRPr sz="1800">
              <a:latin typeface="Nunito SemiBold"/>
              <a:ea typeface="Nunito SemiBold"/>
              <a:cs typeface="Nunito SemiBold"/>
              <a:sym typeface="Nunito SemiBold"/>
            </a:endParaRPr>
          </a:p>
          <a:p>
            <a:pPr indent="0" lvl="0" marL="457200" rtl="0" algn="l">
              <a:lnSpc>
                <a:spcPct val="200000"/>
              </a:lnSpc>
              <a:spcBef>
                <a:spcPts val="0"/>
              </a:spcBef>
              <a:spcAft>
                <a:spcPts val="0"/>
              </a:spcAft>
              <a:buNone/>
            </a:pPr>
            <a:r>
              <a:t/>
            </a:r>
            <a:endParaRPr sz="21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Database Schema</a:t>
            </a:r>
            <a:endParaRPr/>
          </a:p>
        </p:txBody>
      </p:sp>
      <p:sp>
        <p:nvSpPr>
          <p:cNvPr id="194" name="Google Shape;194;p2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0" name="Google Shape;200;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01" name="Google Shape;201;p2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2400"/>
              <a:buNone/>
            </a:pPr>
            <a:r>
              <a:rPr lang="en-US"/>
              <a:t>The following tables will be created</a:t>
            </a:r>
            <a:endParaRPr/>
          </a:p>
          <a:p>
            <a:pPr indent="0" lvl="0" marL="0" rtl="0" algn="l">
              <a:lnSpc>
                <a:spcPct val="150000"/>
              </a:lnSpc>
              <a:spcBef>
                <a:spcPts val="0"/>
              </a:spcBef>
              <a:spcAft>
                <a:spcPts val="0"/>
              </a:spcAft>
              <a:buClr>
                <a:schemeClr val="dk1"/>
              </a:buClr>
              <a:buSzPts val="2400"/>
              <a:buNone/>
            </a:pPr>
            <a:r>
              <a:t/>
            </a:r>
            <a:endParaRPr sz="2400"/>
          </a:p>
          <a:p>
            <a:pPr indent="-381000" lvl="0" marL="457200" rtl="0" algn="l">
              <a:lnSpc>
                <a:spcPct val="150000"/>
              </a:lnSpc>
              <a:spcBef>
                <a:spcPts val="0"/>
              </a:spcBef>
              <a:spcAft>
                <a:spcPts val="0"/>
              </a:spcAft>
              <a:buSzPts val="2400"/>
              <a:buChar char="●"/>
            </a:pPr>
            <a:r>
              <a:rPr lang="en-US" sz="2400"/>
              <a:t>account_matrix_users</a:t>
            </a:r>
            <a:endParaRPr sz="2400"/>
          </a:p>
          <a:p>
            <a:pPr indent="-381000" lvl="0" marL="457200" rtl="0" algn="l">
              <a:lnSpc>
                <a:spcPct val="150000"/>
              </a:lnSpc>
              <a:spcBef>
                <a:spcPts val="0"/>
              </a:spcBef>
              <a:spcAft>
                <a:spcPts val="0"/>
              </a:spcAft>
              <a:buSzPts val="2400"/>
              <a:buChar char="●"/>
            </a:pPr>
            <a:r>
              <a:rPr lang="en-US" sz="2400"/>
              <a:t>account_matrix_rules</a:t>
            </a:r>
            <a:endParaRPr sz="2400"/>
          </a:p>
          <a:p>
            <a:pPr indent="-381000" lvl="0" marL="457200" rtl="0" algn="l">
              <a:lnSpc>
                <a:spcPct val="150000"/>
              </a:lnSpc>
              <a:spcBef>
                <a:spcPts val="0"/>
              </a:spcBef>
              <a:spcAft>
                <a:spcPts val="0"/>
              </a:spcAft>
              <a:buSzPts val="2400"/>
              <a:buChar char="●"/>
            </a:pPr>
            <a:r>
              <a:rPr lang="en-US" sz="2400"/>
              <a:t>account_move_approval</a:t>
            </a:r>
            <a:endParaRPr sz="2400"/>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8" name="Google Shape;208;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09" name="Google Shape;209;p2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b="1" lang="en-US"/>
              <a:t>account_matrix_rules</a:t>
            </a:r>
            <a:endParaRPr b="1"/>
          </a:p>
          <a:p>
            <a:pPr indent="0" lvl="0" marL="0" rtl="0" algn="l">
              <a:lnSpc>
                <a:spcPct val="150000"/>
              </a:lnSpc>
              <a:spcBef>
                <a:spcPts val="0"/>
              </a:spcBef>
              <a:spcAft>
                <a:spcPts val="0"/>
              </a:spcAft>
              <a:buNone/>
            </a:pPr>
            <a:r>
              <a:rPr lang="en-US" sz="1800"/>
              <a:t>Define access rights on who has rights to create, write and delete records - enforced by the (Journal Matrix User) group</a:t>
            </a:r>
            <a:endParaRPr sz="1800"/>
          </a:p>
          <a:p>
            <a:pPr indent="0" lvl="0" marL="0" rtl="0" algn="l">
              <a:lnSpc>
                <a:spcPct val="150000"/>
              </a:lnSpc>
              <a:spcBef>
                <a:spcPts val="0"/>
              </a:spcBef>
              <a:spcAft>
                <a:spcPts val="0"/>
              </a:spcAft>
              <a:buNone/>
            </a:pPr>
            <a:r>
              <a:rPr lang="en-US" sz="1800"/>
              <a:t>Enable chatter. - Track changes made on the document and by who</a:t>
            </a:r>
            <a:endParaRPr sz="1800"/>
          </a:p>
          <a:p>
            <a:pPr indent="0" lvl="0" marL="0" rtl="0" algn="l">
              <a:lnSpc>
                <a:spcPct val="150000"/>
              </a:lnSpc>
              <a:spcBef>
                <a:spcPts val="0"/>
              </a:spcBef>
              <a:spcAft>
                <a:spcPts val="0"/>
              </a:spcAft>
              <a:buNone/>
            </a:pPr>
            <a:r>
              <a:rPr lang="en-US" sz="1800"/>
              <a:t>A journal can only be added in one rule, however this effect is only active if the first rule the journal is attached to is approved</a:t>
            </a:r>
            <a:endParaRPr sz="1800"/>
          </a:p>
          <a:p>
            <a:pPr indent="0" lvl="0" marL="0" rtl="0" algn="l">
              <a:lnSpc>
                <a:spcPct val="150000"/>
              </a:lnSpc>
              <a:spcBef>
                <a:spcPts val="0"/>
              </a:spcBef>
              <a:spcAft>
                <a:spcPts val="0"/>
              </a:spcAft>
              <a:buNone/>
            </a:pPr>
            <a:r>
              <a:rPr lang="en-US" sz="1800"/>
              <a:t>The moment the journal is approved, all the attached journals are marked are required approval, and the Rule field filled with the </a:t>
            </a:r>
            <a:r>
              <a:rPr lang="en-US" sz="1800"/>
              <a:t>current</a:t>
            </a:r>
            <a:r>
              <a:rPr lang="en-US" sz="1800"/>
              <a:t> rule.</a:t>
            </a:r>
            <a:endParaRPr sz="1800"/>
          </a:p>
        </p:txBody>
      </p:sp>
      <p:sp>
        <p:nvSpPr>
          <p:cNvPr id="210" name="Google Shape;21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6" name="Google Shape;216;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17" name="Google Shape;217;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r>
              <a:rPr b="1" lang="en-US"/>
              <a:t>account_matrix_rules</a:t>
            </a:r>
            <a:endParaRPr b="1"/>
          </a:p>
          <a:p>
            <a:pPr indent="0" lvl="0" marL="0" rtl="0" algn="l">
              <a:lnSpc>
                <a:spcPct val="90000"/>
              </a:lnSpc>
              <a:spcBef>
                <a:spcPts val="0"/>
              </a:spcBef>
              <a:spcAft>
                <a:spcPts val="0"/>
              </a:spcAft>
              <a:buNone/>
            </a:pPr>
            <a:r>
              <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9" name="Google Shape;219;p26"/>
          <p:cNvGraphicFramePr/>
          <p:nvPr/>
        </p:nvGraphicFramePr>
        <p:xfrm>
          <a:off x="952500" y="2009800"/>
          <a:ext cx="3000000" cy="3000000"/>
        </p:xfrm>
        <a:graphic>
          <a:graphicData uri="http://schemas.openxmlformats.org/drawingml/2006/table">
            <a:tbl>
              <a:tblPr>
                <a:noFill/>
                <a:tableStyleId>{E114DCA8-6A35-42A1-B286-F5A56D0846D7}</a:tableStyleId>
              </a:tblPr>
              <a:tblGrid>
                <a:gridCol w="3429000"/>
                <a:gridCol w="3429000"/>
                <a:gridCol w="3429000"/>
              </a:tblGrid>
              <a:tr h="545300">
                <a:tc>
                  <a:txBody>
                    <a:bodyPr/>
                    <a:lstStyle/>
                    <a:p>
                      <a:pPr indent="0" lvl="0" marL="0" rtl="0" algn="l">
                        <a:spcBef>
                          <a:spcPts val="0"/>
                        </a:spcBef>
                        <a:spcAft>
                          <a:spcPts val="0"/>
                        </a:spcAft>
                        <a:buNone/>
                      </a:pPr>
                      <a:r>
                        <a:rPr lang="en-US" sz="1700">
                          <a:solidFill>
                            <a:schemeClr val="dk1"/>
                          </a:solidFill>
                        </a:rPr>
                        <a:t>Field</a:t>
                      </a:r>
                      <a:endParaRPr sz="1800">
                        <a:solidFill>
                          <a:schemeClr val="dk1"/>
                        </a:solidFill>
                        <a:highlight>
                          <a:srgbClr val="4A86E8"/>
                        </a:highlight>
                      </a:endParaRPr>
                    </a:p>
                  </a:txBody>
                  <a:tcPr marT="91425" marB="91425" marR="91425" marL="91425">
                    <a:solidFill>
                      <a:srgbClr val="A4C2F4"/>
                    </a:solidFill>
                  </a:tcPr>
                </a:tc>
                <a:tc>
                  <a:txBody>
                    <a:bodyPr/>
                    <a:lstStyle/>
                    <a:p>
                      <a:pPr indent="0" lvl="0" marL="0" rtl="0" algn="l">
                        <a:spcBef>
                          <a:spcPts val="0"/>
                        </a:spcBef>
                        <a:spcAft>
                          <a:spcPts val="0"/>
                        </a:spcAft>
                        <a:buNone/>
                      </a:pPr>
                      <a:r>
                        <a:rPr lang="en-US" sz="1600"/>
                        <a:t>Type</a:t>
                      </a:r>
                      <a:endParaRPr sz="1600"/>
                    </a:p>
                  </a:txBody>
                  <a:tcPr marT="91425" marB="91425" marR="91425" marL="91425">
                    <a:solidFill>
                      <a:srgbClr val="A4C2F4"/>
                    </a:solidFill>
                  </a:tcPr>
                </a:tc>
                <a:tc>
                  <a:txBody>
                    <a:bodyPr/>
                    <a:lstStyle/>
                    <a:p>
                      <a:pPr indent="0" lvl="0" marL="0" rtl="0" algn="l">
                        <a:spcBef>
                          <a:spcPts val="0"/>
                        </a:spcBef>
                        <a:spcAft>
                          <a:spcPts val="0"/>
                        </a:spcAft>
                        <a:buNone/>
                      </a:pPr>
                      <a:r>
                        <a:rPr lang="en-US" sz="1500"/>
                        <a:t>Descrption</a:t>
                      </a:r>
                      <a:endParaRPr sz="1500"/>
                    </a:p>
                  </a:txBody>
                  <a:tcPr marT="91425" marB="91425" marR="91425" marL="91425">
                    <a:solidFill>
                      <a:srgbClr val="A4C2F4"/>
                    </a:solidFill>
                  </a:tcPr>
                </a:tc>
              </a:tr>
              <a:tr h="545300">
                <a:tc>
                  <a:txBody>
                    <a:bodyPr/>
                    <a:lstStyle/>
                    <a:p>
                      <a:pPr indent="0" lvl="0" marL="0" rtl="0" algn="l">
                        <a:spcBef>
                          <a:spcPts val="0"/>
                        </a:spcBef>
                        <a:spcAft>
                          <a:spcPts val="0"/>
                        </a:spcAft>
                        <a:buNone/>
                      </a:pPr>
                      <a:r>
                        <a:rPr lang="en-US"/>
                        <a:t>user_ids</a:t>
                      </a:r>
                      <a:endParaRPr/>
                    </a:p>
                  </a:txBody>
                  <a:tcPr marT="91425" marB="91425" marR="91425" marL="91425"/>
                </a:tc>
                <a:tc>
                  <a:txBody>
                    <a:bodyPr/>
                    <a:lstStyle/>
                    <a:p>
                      <a:pPr indent="0" lvl="0" marL="0" rtl="0" algn="l">
                        <a:spcBef>
                          <a:spcPts val="0"/>
                        </a:spcBef>
                        <a:spcAft>
                          <a:spcPts val="0"/>
                        </a:spcAft>
                        <a:buNone/>
                      </a:pPr>
                      <a:r>
                        <a:rPr lang="en-US"/>
                        <a:t>one2many</a:t>
                      </a:r>
                      <a:endParaRPr/>
                    </a:p>
                  </a:txBody>
                  <a:tcPr marT="91425" marB="91425" marR="91425" marL="91425"/>
                </a:tc>
                <a:tc>
                  <a:txBody>
                    <a:bodyPr/>
                    <a:lstStyle/>
                    <a:p>
                      <a:pPr indent="0" lvl="0" marL="0" rtl="0" algn="l">
                        <a:spcBef>
                          <a:spcPts val="0"/>
                        </a:spcBef>
                        <a:spcAft>
                          <a:spcPts val="0"/>
                        </a:spcAft>
                        <a:buNone/>
                      </a:pPr>
                      <a:r>
                        <a:rPr lang="en-US"/>
                        <a:t>Relates to the account_matrix_users table.</a:t>
                      </a:r>
                      <a:endParaRPr/>
                    </a:p>
                  </a:txBody>
                  <a:tcPr marT="91425" marB="91425" marR="91425" marL="91425"/>
                </a:tc>
              </a:tr>
              <a:tr h="545300">
                <a:tc>
                  <a:txBody>
                    <a:bodyPr/>
                    <a:lstStyle/>
                    <a:p>
                      <a:pPr indent="0" lvl="0" marL="0" rtl="0" algn="l">
                        <a:spcBef>
                          <a:spcPts val="0"/>
                        </a:spcBef>
                        <a:spcAft>
                          <a:spcPts val="0"/>
                        </a:spcAft>
                        <a:buNone/>
                      </a:pPr>
                      <a:r>
                        <a:rPr lang="en-US"/>
                        <a:t>journal_ids</a:t>
                      </a:r>
                      <a:endParaRPr/>
                    </a:p>
                  </a:txBody>
                  <a:tcPr marT="91425" marB="91425" marR="91425" marL="91425"/>
                </a:tc>
                <a:tc>
                  <a:txBody>
                    <a:bodyPr/>
                    <a:lstStyle/>
                    <a:p>
                      <a:pPr indent="0" lvl="0" marL="0" rtl="0" algn="l">
                        <a:spcBef>
                          <a:spcPts val="0"/>
                        </a:spcBef>
                        <a:spcAft>
                          <a:spcPts val="0"/>
                        </a:spcAft>
                        <a:buNone/>
                      </a:pPr>
                      <a:r>
                        <a:rPr lang="en-US"/>
                        <a:t>many2many</a:t>
                      </a:r>
                      <a:endParaRPr/>
                    </a:p>
                  </a:txBody>
                  <a:tcPr marT="91425" marB="91425" marR="91425" marL="91425"/>
                </a:tc>
                <a:tc>
                  <a:txBody>
                    <a:bodyPr/>
                    <a:lstStyle/>
                    <a:p>
                      <a:pPr indent="0" lvl="0" marL="0" rtl="0" algn="l">
                        <a:spcBef>
                          <a:spcPts val="0"/>
                        </a:spcBef>
                        <a:spcAft>
                          <a:spcPts val="0"/>
                        </a:spcAft>
                        <a:buNone/>
                      </a:pPr>
                      <a:r>
                        <a:rPr lang="en-US"/>
                        <a:t>The journals that this rule will apply for.</a:t>
                      </a:r>
                      <a:endParaRPr/>
                    </a:p>
                  </a:txBody>
                  <a:tcPr marT="91425" marB="91425" marR="91425" marL="91425"/>
                </a:tc>
              </a:tr>
              <a:tr h="545300">
                <a:tc>
                  <a:txBody>
                    <a:bodyPr/>
                    <a:lstStyle/>
                    <a:p>
                      <a:pPr indent="0" lvl="0" marL="0" rtl="0" algn="l">
                        <a:spcBef>
                          <a:spcPts val="0"/>
                        </a:spcBef>
                        <a:spcAft>
                          <a:spcPts val="0"/>
                        </a:spcAft>
                        <a:buNone/>
                      </a:pPr>
                      <a:r>
                        <a:rPr lang="en-US"/>
                        <a:t>active</a:t>
                      </a:r>
                      <a:endParaRPr/>
                    </a:p>
                  </a:txBody>
                  <a:tcPr marT="91425" marB="91425" marR="91425" marL="91425"/>
                </a:tc>
                <a:tc>
                  <a:txBody>
                    <a:bodyPr/>
                    <a:lstStyle/>
                    <a:p>
                      <a:pPr indent="0" lvl="0" marL="0" rtl="0" algn="l">
                        <a:spcBef>
                          <a:spcPts val="0"/>
                        </a:spcBef>
                        <a:spcAft>
                          <a:spcPts val="0"/>
                        </a:spcAft>
                        <a:buNone/>
                      </a:pPr>
                      <a:r>
                        <a:rPr lang="en-US"/>
                        <a:t>boolean</a:t>
                      </a:r>
                      <a:endParaRPr/>
                    </a:p>
                  </a:txBody>
                  <a:tcPr marT="91425" marB="91425" marR="91425" marL="91425"/>
                </a:tc>
                <a:tc>
                  <a:txBody>
                    <a:bodyPr/>
                    <a:lstStyle/>
                    <a:p>
                      <a:pPr indent="0" lvl="0" marL="0" rtl="0" algn="l">
                        <a:spcBef>
                          <a:spcPts val="0"/>
                        </a:spcBef>
                        <a:spcAft>
                          <a:spcPts val="0"/>
                        </a:spcAft>
                        <a:buNone/>
                      </a:pPr>
                      <a:r>
                        <a:rPr lang="en-US"/>
                        <a:t>Toggle active for this rule.</a:t>
                      </a:r>
                      <a:endParaRPr/>
                    </a:p>
                  </a:txBody>
                  <a:tcPr marT="91425" marB="91425" marR="91425" marL="91425"/>
                </a:tc>
              </a:tr>
              <a:tr h="545300">
                <a:tc>
                  <a:txBody>
                    <a:bodyPr/>
                    <a:lstStyle/>
                    <a:p>
                      <a:pPr indent="0" lvl="0" marL="0" rtl="0" algn="l">
                        <a:spcBef>
                          <a:spcPts val="0"/>
                        </a:spcBef>
                        <a:spcAft>
                          <a:spcPts val="0"/>
                        </a:spcAft>
                        <a:buNone/>
                      </a:pPr>
                      <a:r>
                        <a:rPr lang="en-US"/>
                        <a:t>state</a:t>
                      </a:r>
                      <a:endParaRPr/>
                    </a:p>
                  </a:txBody>
                  <a:tcPr marT="91425" marB="91425" marR="91425" marL="91425"/>
                </a:tc>
                <a:tc>
                  <a:txBody>
                    <a:bodyPr/>
                    <a:lstStyle/>
                    <a:p>
                      <a:pPr indent="0" lvl="0" marL="0" rtl="0" algn="l">
                        <a:spcBef>
                          <a:spcPts val="0"/>
                        </a:spcBef>
                        <a:spcAft>
                          <a:spcPts val="0"/>
                        </a:spcAft>
                        <a:buNone/>
                      </a:pPr>
                      <a:r>
                        <a:rPr lang="en-US"/>
                        <a:t>selections options=(draft,confirmed)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5300">
                <a:tc>
                  <a:txBody>
                    <a:bodyPr/>
                    <a:lstStyle/>
                    <a:p>
                      <a:pPr indent="0" lvl="0" marL="0" rtl="0" algn="l">
                        <a:spcBef>
                          <a:spcPts val="0"/>
                        </a:spcBef>
                        <a:spcAft>
                          <a:spcPts val="0"/>
                        </a:spcAft>
                        <a:buNone/>
                      </a:pPr>
                      <a:r>
                        <a:rPr lang="en-US"/>
                        <a:t>can_edit</a:t>
                      </a:r>
                      <a:endParaRPr/>
                    </a:p>
                  </a:txBody>
                  <a:tcPr marT="91425" marB="91425" marR="91425" marL="91425"/>
                </a:tc>
                <a:tc>
                  <a:txBody>
                    <a:bodyPr/>
                    <a:lstStyle/>
                    <a:p>
                      <a:pPr indent="0" lvl="0" marL="0" rtl="0" algn="l">
                        <a:spcBef>
                          <a:spcPts val="0"/>
                        </a:spcBef>
                        <a:spcAft>
                          <a:spcPts val="0"/>
                        </a:spcAft>
                        <a:buNone/>
                      </a:pPr>
                      <a:r>
                        <a:rPr lang="en-US"/>
                        <a:t>boolean</a:t>
                      </a:r>
                      <a:endParaRPr/>
                    </a:p>
                  </a:txBody>
                  <a:tcPr marT="91425" marB="91425" marR="91425" marL="91425"/>
                </a:tc>
                <a:tc>
                  <a:txBody>
                    <a:bodyPr/>
                    <a:lstStyle/>
                    <a:p>
                      <a:pPr indent="0" lvl="0" marL="0" rtl="0" algn="l">
                        <a:spcBef>
                          <a:spcPts val="0"/>
                        </a:spcBef>
                        <a:spcAft>
                          <a:spcPts val="0"/>
                        </a:spcAft>
                        <a:buNone/>
                      </a:pPr>
                      <a:r>
                        <a:rPr lang="en-US"/>
                        <a:t>Computed field to determine if </a:t>
                      </a:r>
                      <a:r>
                        <a:rPr lang="en-US"/>
                        <a:t>currency</a:t>
                      </a:r>
                      <a:r>
                        <a:rPr lang="en-US"/>
                        <a:t> logged in user has the rights to edit the document</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5" name="Google Shape;225;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 Models</a:t>
            </a:r>
            <a:endParaRPr/>
          </a:p>
        </p:txBody>
      </p:sp>
      <p:sp>
        <p:nvSpPr>
          <p:cNvPr id="226" name="Google Shape;226;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r>
              <a:rPr b="1" lang="en-US"/>
              <a:t>account_matrix_users</a:t>
            </a:r>
            <a:endParaRPr b="1"/>
          </a:p>
          <a:p>
            <a:pPr indent="0" lvl="0" marL="0" rtl="0" algn="l">
              <a:lnSpc>
                <a:spcPct val="90000"/>
              </a:lnSpc>
              <a:spcBef>
                <a:spcPts val="0"/>
              </a:spcBef>
              <a:spcAft>
                <a:spcPts val="0"/>
              </a:spcAft>
              <a:buNone/>
            </a:pPr>
            <a:r>
              <a:t/>
            </a:r>
            <a:endParaRPr/>
          </a:p>
        </p:txBody>
      </p:sp>
      <p:sp>
        <p:nvSpPr>
          <p:cNvPr id="227" name="Google Shape;227;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8" name="Google Shape;228;p27"/>
          <p:cNvGraphicFramePr/>
          <p:nvPr/>
        </p:nvGraphicFramePr>
        <p:xfrm>
          <a:off x="952500" y="2009800"/>
          <a:ext cx="3000000" cy="3000000"/>
        </p:xfrm>
        <a:graphic>
          <a:graphicData uri="http://schemas.openxmlformats.org/drawingml/2006/table">
            <a:tbl>
              <a:tblPr>
                <a:noFill/>
                <a:tableStyleId>{E114DCA8-6A35-42A1-B286-F5A56D0846D7}</a:tableStyleId>
              </a:tblPr>
              <a:tblGrid>
                <a:gridCol w="3429000"/>
                <a:gridCol w="3429000"/>
                <a:gridCol w="3429000"/>
              </a:tblGrid>
              <a:tr h="545300">
                <a:tc>
                  <a:txBody>
                    <a:bodyPr/>
                    <a:lstStyle/>
                    <a:p>
                      <a:pPr indent="0" lvl="0" marL="0" rtl="0" algn="l">
                        <a:spcBef>
                          <a:spcPts val="0"/>
                        </a:spcBef>
                        <a:spcAft>
                          <a:spcPts val="0"/>
                        </a:spcAft>
                        <a:buNone/>
                      </a:pPr>
                      <a:r>
                        <a:rPr lang="en-US" sz="1700">
                          <a:solidFill>
                            <a:schemeClr val="dk1"/>
                          </a:solidFill>
                        </a:rPr>
                        <a:t>Field</a:t>
                      </a:r>
                      <a:endParaRPr sz="1800">
                        <a:solidFill>
                          <a:schemeClr val="dk1"/>
                        </a:solidFill>
                        <a:highlight>
                          <a:srgbClr val="4A86E8"/>
                        </a:highlight>
                      </a:endParaRPr>
                    </a:p>
                  </a:txBody>
                  <a:tcPr marT="91425" marB="91425" marR="91425" marL="91425">
                    <a:solidFill>
                      <a:srgbClr val="A4C2F4"/>
                    </a:solidFill>
                  </a:tcPr>
                </a:tc>
                <a:tc>
                  <a:txBody>
                    <a:bodyPr/>
                    <a:lstStyle/>
                    <a:p>
                      <a:pPr indent="0" lvl="0" marL="0" rtl="0" algn="l">
                        <a:spcBef>
                          <a:spcPts val="0"/>
                        </a:spcBef>
                        <a:spcAft>
                          <a:spcPts val="0"/>
                        </a:spcAft>
                        <a:buNone/>
                      </a:pPr>
                      <a:r>
                        <a:rPr lang="en-US" sz="1600"/>
                        <a:t>Type</a:t>
                      </a:r>
                      <a:endParaRPr sz="1600"/>
                    </a:p>
                  </a:txBody>
                  <a:tcPr marT="91425" marB="91425" marR="91425" marL="91425">
                    <a:solidFill>
                      <a:srgbClr val="A4C2F4"/>
                    </a:solidFill>
                  </a:tcPr>
                </a:tc>
                <a:tc>
                  <a:txBody>
                    <a:bodyPr/>
                    <a:lstStyle/>
                    <a:p>
                      <a:pPr indent="0" lvl="0" marL="0" rtl="0" algn="l">
                        <a:spcBef>
                          <a:spcPts val="0"/>
                        </a:spcBef>
                        <a:spcAft>
                          <a:spcPts val="0"/>
                        </a:spcAft>
                        <a:buNone/>
                      </a:pPr>
                      <a:r>
                        <a:rPr lang="en-US" sz="1500"/>
                        <a:t>Descrption</a:t>
                      </a:r>
                      <a:endParaRPr sz="1500"/>
                    </a:p>
                  </a:txBody>
                  <a:tcPr marT="91425" marB="91425" marR="91425" marL="91425">
                    <a:solidFill>
                      <a:srgbClr val="A4C2F4"/>
                    </a:solidFill>
                  </a:tcPr>
                </a:tc>
              </a:tr>
              <a:tr h="545300">
                <a:tc>
                  <a:txBody>
                    <a:bodyPr/>
                    <a:lstStyle/>
                    <a:p>
                      <a:pPr indent="0" lvl="0" marL="0" rtl="0" algn="l">
                        <a:spcBef>
                          <a:spcPts val="0"/>
                        </a:spcBef>
                        <a:spcAft>
                          <a:spcPts val="0"/>
                        </a:spcAft>
                        <a:buNone/>
                      </a:pPr>
                      <a:r>
                        <a:rPr lang="en-US"/>
                        <a:t>designation</a:t>
                      </a:r>
                      <a:endParaRPr/>
                    </a:p>
                  </a:txBody>
                  <a:tcPr marT="91425" marB="91425" marR="91425" marL="91425"/>
                </a:tc>
                <a:tc>
                  <a:txBody>
                    <a:bodyPr/>
                    <a:lstStyle/>
                    <a:p>
                      <a:pPr indent="0" lvl="0" marL="0" rtl="0" algn="l">
                        <a:spcBef>
                          <a:spcPts val="0"/>
                        </a:spcBef>
                        <a:spcAft>
                          <a:spcPts val="0"/>
                        </a:spcAft>
                        <a:buNone/>
                      </a:pPr>
                      <a:r>
                        <a:rPr lang="en-US"/>
                        <a:t>char</a:t>
                      </a:r>
                      <a:endParaRPr/>
                    </a:p>
                  </a:txBody>
                  <a:tcPr marT="91425" marB="91425" marR="91425" marL="91425"/>
                </a:tc>
                <a:tc>
                  <a:txBody>
                    <a:bodyPr/>
                    <a:lstStyle/>
                    <a:p>
                      <a:pPr indent="0" lvl="0" marL="0" rtl="0" algn="l">
                        <a:spcBef>
                          <a:spcPts val="0"/>
                        </a:spcBef>
                        <a:spcAft>
                          <a:spcPts val="0"/>
                        </a:spcAft>
                        <a:buNone/>
                      </a:pPr>
                      <a:r>
                        <a:rPr lang="en-US"/>
                        <a:t>User designation / job title</a:t>
                      </a:r>
                      <a:endParaRPr/>
                    </a:p>
                  </a:txBody>
                  <a:tcPr marT="91425" marB="91425" marR="91425" marL="91425"/>
                </a:tc>
              </a:tr>
              <a:tr h="545300">
                <a:tc>
                  <a:txBody>
                    <a:bodyPr/>
                    <a:lstStyle/>
                    <a:p>
                      <a:pPr indent="0" lvl="0" marL="0" rtl="0" algn="l">
                        <a:spcBef>
                          <a:spcPts val="0"/>
                        </a:spcBef>
                        <a:spcAft>
                          <a:spcPts val="0"/>
                        </a:spcAft>
                        <a:buNone/>
                      </a:pPr>
                      <a:r>
                        <a:rPr lang="en-US"/>
                        <a:t>user_id</a:t>
                      </a:r>
                      <a:endParaRPr/>
                    </a:p>
                  </a:txBody>
                  <a:tcPr marT="91425" marB="91425" marR="91425" marL="91425"/>
                </a:tc>
                <a:tc>
                  <a:txBody>
                    <a:bodyPr/>
                    <a:lstStyle/>
                    <a:p>
                      <a:pPr indent="0" lvl="0" marL="0" rtl="0" algn="l">
                        <a:spcBef>
                          <a:spcPts val="0"/>
                        </a:spcBef>
                        <a:spcAft>
                          <a:spcPts val="0"/>
                        </a:spcAft>
                        <a:buNone/>
                      </a:pPr>
                      <a:r>
                        <a:rPr lang="en-US"/>
                        <a:t>many2one</a:t>
                      </a:r>
                      <a:endParaRPr/>
                    </a:p>
                  </a:txBody>
                  <a:tcPr marT="91425" marB="91425" marR="91425" marL="91425"/>
                </a:tc>
                <a:tc>
                  <a:txBody>
                    <a:bodyPr/>
                    <a:lstStyle/>
                    <a:p>
                      <a:pPr indent="0" lvl="0" marL="0" rtl="0" algn="l">
                        <a:spcBef>
                          <a:spcPts val="0"/>
                        </a:spcBef>
                        <a:spcAft>
                          <a:spcPts val="0"/>
                        </a:spcAft>
                        <a:buNone/>
                      </a:pPr>
                      <a:r>
                        <a:rPr lang="en-US"/>
                        <a:t>Approval user</a:t>
                      </a:r>
                      <a:endParaRPr/>
                    </a:p>
                  </a:txBody>
                  <a:tcPr marT="91425" marB="91425" marR="91425" marL="91425"/>
                </a:tc>
              </a:tr>
              <a:tr h="545300">
                <a:tc>
                  <a:txBody>
                    <a:bodyPr/>
                    <a:lstStyle/>
                    <a:p>
                      <a:pPr indent="0" lvl="0" marL="0" rtl="0" algn="l">
                        <a:spcBef>
                          <a:spcPts val="0"/>
                        </a:spcBef>
                        <a:spcAft>
                          <a:spcPts val="0"/>
                        </a:spcAft>
                        <a:buNone/>
                      </a:pPr>
                      <a:r>
                        <a:rPr lang="en-US"/>
                        <a:t>rule_id</a:t>
                      </a:r>
                      <a:endParaRPr/>
                    </a:p>
                  </a:txBody>
                  <a:tcPr marT="91425" marB="91425" marR="91425" marL="91425"/>
                </a:tc>
                <a:tc>
                  <a:txBody>
                    <a:bodyPr/>
                    <a:lstStyle/>
                    <a:p>
                      <a:pPr indent="0" lvl="0" marL="0" rtl="0" algn="l">
                        <a:spcBef>
                          <a:spcPts val="0"/>
                        </a:spcBef>
                        <a:spcAft>
                          <a:spcPts val="0"/>
                        </a:spcAft>
                        <a:buNone/>
                      </a:pPr>
                      <a:r>
                        <a:rPr lang="en-US"/>
                        <a:t>many2one</a:t>
                      </a:r>
                      <a:endParaRPr/>
                    </a:p>
                  </a:txBody>
                  <a:tcPr marT="91425" marB="91425" marR="91425" marL="91425"/>
                </a:tc>
                <a:tc>
                  <a:txBody>
                    <a:bodyPr/>
                    <a:lstStyle/>
                    <a:p>
                      <a:pPr indent="0" lvl="0" marL="0" rtl="0" algn="l">
                        <a:spcBef>
                          <a:spcPts val="0"/>
                        </a:spcBef>
                        <a:spcAft>
                          <a:spcPts val="0"/>
                        </a:spcAft>
                        <a:buNone/>
                      </a:pPr>
                      <a:r>
                        <a:rPr lang="en-US"/>
                        <a:t>Inverse field to the account_matrix_rules table</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